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7"/>
  </p:notesMasterIdLst>
  <p:sldIdLst>
    <p:sldId id="256" r:id="rId2"/>
    <p:sldId id="355" r:id="rId3"/>
    <p:sldId id="356" r:id="rId4"/>
    <p:sldId id="357" r:id="rId5"/>
    <p:sldId id="271" r:id="rId6"/>
    <p:sldId id="273" r:id="rId7"/>
    <p:sldId id="274" r:id="rId8"/>
    <p:sldId id="358" r:id="rId9"/>
    <p:sldId id="276" r:id="rId10"/>
    <p:sldId id="272" r:id="rId11"/>
    <p:sldId id="277" r:id="rId12"/>
    <p:sldId id="278" r:id="rId13"/>
    <p:sldId id="279" r:id="rId14"/>
    <p:sldId id="280" r:id="rId15"/>
    <p:sldId id="291" r:id="rId16"/>
    <p:sldId id="292" r:id="rId17"/>
    <p:sldId id="293" r:id="rId18"/>
    <p:sldId id="294" r:id="rId19"/>
    <p:sldId id="295" r:id="rId20"/>
    <p:sldId id="296" r:id="rId21"/>
    <p:sldId id="359" r:id="rId22"/>
    <p:sldId id="360" r:id="rId23"/>
    <p:sldId id="361" r:id="rId24"/>
    <p:sldId id="362" r:id="rId25"/>
    <p:sldId id="363" r:id="rId26"/>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5506"/>
  </p:normalViewPr>
  <p:slideViewPr>
    <p:cSldViewPr snapToGrid="0" snapToObjects="1">
      <p:cViewPr varScale="1">
        <p:scale>
          <a:sx n="83" d="100"/>
          <a:sy n="83" d="100"/>
        </p:scale>
        <p:origin x="704" y="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573812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2383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13"/>
          </p:nvPr>
        </p:nvSpPr>
        <p:spPr>
          <a:xfrm>
            <a:off x="1606550" y="635000"/>
            <a:ext cx="9779000" cy="6522729"/>
          </a:xfrm>
          <a:prstGeom prst="rect">
            <a:avLst/>
          </a:prstGeom>
        </p:spPr>
        <p:txBody>
          <a:bodyPr lIns="91439" tIns="45719" rIns="91439" bIns="45719" anchor="t">
            <a:noAutofit/>
          </a:bodyPr>
          <a:lstStyle/>
          <a:p>
            <a:endParaRPr dirty="0"/>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xfrm>
            <a:off x="6311798" y="9245600"/>
            <a:ext cx="368504" cy="381000"/>
          </a:xfrm>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20.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21.png"/><Relationship Id="rId9"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2.png"/><Relationship Id="rId7"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4.png"/><Relationship Id="rId4" Type="http://schemas.openxmlformats.org/officeDocument/2006/relationships/image" Target="../media/image23.png"/><Relationship Id="rId9" Type="http://schemas.openxmlformats.org/officeDocument/2006/relationships/image" Target="../media/image27.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7.png"/><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829400" y="3226831"/>
            <a:ext cx="7729681"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15</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a:latin typeface="Gill Sans MT" panose="020B0502020104020203" pitchFamily="34" charset="77"/>
              </a:rPr>
              <a:t>8th</a:t>
            </a:r>
            <a:r>
              <a:rPr>
                <a:latin typeface="Gill Sans MT" panose="020B0502020104020203" pitchFamily="34" charset="77"/>
              </a:rPr>
              <a:t> </a:t>
            </a:r>
            <a:r>
              <a:rPr lang="en-GB" dirty="0">
                <a:latin typeface="Gill Sans MT" panose="020B0502020104020203" pitchFamily="34" charset="77"/>
              </a:rPr>
              <a:t>December</a:t>
            </a:r>
            <a:r>
              <a:rPr dirty="0">
                <a:latin typeface="Gill Sans MT" panose="020B0502020104020203" pitchFamily="34" charset="77"/>
              </a:rPr>
              <a:t> 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082975" y="1309202"/>
            <a:ext cx="429123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anticipation</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79046" y="4142484"/>
            <a:ext cx="5809651"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Anticipation is a feeling of excitement about something pleasant or exciting that you know is going to happen.</a:t>
            </a:r>
            <a:endParaRPr sz="3200" dirty="0">
              <a:latin typeface="Gill Sans MT" panose="020B0502020104020203" pitchFamily="34" charset="77"/>
            </a:endParaRPr>
          </a:p>
        </p:txBody>
      </p:sp>
      <p:sp>
        <p:nvSpPr>
          <p:cNvPr id="155" name="The was a tear in Freddie’s new school jumper."/>
          <p:cNvSpPr txBox="1"/>
          <p:nvPr/>
        </p:nvSpPr>
        <p:spPr>
          <a:xfrm>
            <a:off x="0" y="673866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Everyone was full of </a:t>
            </a:r>
            <a:r>
              <a:rPr lang="en-GB" sz="4000" b="1" dirty="0">
                <a:latin typeface="Gill Sans MT" panose="020B0502020104020203" pitchFamily="34" charset="77"/>
              </a:rPr>
              <a:t>anticipation</a:t>
            </a:r>
            <a:r>
              <a:rPr lang="en-GB" sz="4000" dirty="0">
                <a:latin typeface="Gill Sans MT" panose="020B0502020104020203" pitchFamily="34" charset="77"/>
              </a:rPr>
              <a:t> for Christmas.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an-tic-pa-tion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Icon&#10;&#10;Description automatically generated">
            <a:extLst>
              <a:ext uri="{FF2B5EF4-FFF2-40B4-BE49-F238E27FC236}">
                <a16:creationId xmlns:a16="http://schemas.microsoft.com/office/drawing/2014/main" id="{932C97B6-2037-BE47-A3CA-272CAAC73E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86972" y="2688013"/>
            <a:ext cx="3742039" cy="3742039"/>
          </a:xfrm>
          <a:prstGeom prst="rect">
            <a:avLst/>
          </a:prstGeom>
        </p:spPr>
      </p:pic>
      <p:graphicFrame>
        <p:nvGraphicFramePr>
          <p:cNvPr id="3" name="Table 2">
            <a:extLst>
              <a:ext uri="{FF2B5EF4-FFF2-40B4-BE49-F238E27FC236}">
                <a16:creationId xmlns:a16="http://schemas.microsoft.com/office/drawing/2014/main" id="{6A06E0DB-BBD3-1232-8806-ECBBCD13630A}"/>
              </a:ext>
            </a:extLst>
          </p:cNvPr>
          <p:cNvGraphicFramePr>
            <a:graphicFrameLocks noGrp="1"/>
          </p:cNvGraphicFramePr>
          <p:nvPr>
            <p:extLst>
              <p:ext uri="{D42A27DB-BD31-4B8C-83A1-F6EECF244321}">
                <p14:modId xmlns:p14="http://schemas.microsoft.com/office/powerpoint/2010/main" val="301701865"/>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excitement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ignorance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education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hope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situation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418284954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76006" y="1309202"/>
            <a:ext cx="206627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lavish</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90332" y="3932586"/>
            <a:ext cx="6499743"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describe something as lavish, you mean that it is very elaborate and impressive and a lot of money has been spent on it.</a:t>
            </a:r>
            <a:endParaRPr sz="3600" dirty="0">
              <a:latin typeface="Gill Sans MT" panose="020B0502020104020203" pitchFamily="34" charset="77"/>
            </a:endParaRPr>
          </a:p>
        </p:txBody>
      </p:sp>
      <p:sp>
        <p:nvSpPr>
          <p:cNvPr id="155" name="The was a tear in Freddie’s new school jumper."/>
          <p:cNvSpPr txBox="1"/>
          <p:nvPr/>
        </p:nvSpPr>
        <p:spPr>
          <a:xfrm>
            <a:off x="-55619" y="668451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dinner staff had prepared a </a:t>
            </a:r>
            <a:r>
              <a:rPr lang="en-GB" sz="4000" b="1" dirty="0">
                <a:latin typeface="Gill Sans MT" panose="020B0502020104020203" pitchFamily="34" charset="77"/>
              </a:rPr>
              <a:t>lavish</a:t>
            </a:r>
            <a:r>
              <a:rPr lang="en-GB" sz="4000" dirty="0">
                <a:latin typeface="Gill Sans MT" panose="020B0502020104020203" pitchFamily="34" charset="77"/>
              </a:rPr>
              <a:t> Christmas dinner.</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lav-ish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Icon&#10;&#10;Description automatically generated">
            <a:extLst>
              <a:ext uri="{FF2B5EF4-FFF2-40B4-BE49-F238E27FC236}">
                <a16:creationId xmlns:a16="http://schemas.microsoft.com/office/drawing/2014/main" id="{296CE428-7B82-6144-9C03-AC17D3EF9E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16295" y="2535534"/>
            <a:ext cx="4012761" cy="4012761"/>
          </a:xfrm>
          <a:prstGeom prst="rect">
            <a:avLst/>
          </a:prstGeom>
        </p:spPr>
      </p:pic>
      <p:graphicFrame>
        <p:nvGraphicFramePr>
          <p:cNvPr id="3" name="Table 2">
            <a:extLst>
              <a:ext uri="{FF2B5EF4-FFF2-40B4-BE49-F238E27FC236}">
                <a16:creationId xmlns:a16="http://schemas.microsoft.com/office/drawing/2014/main" id="{0DA5AB9C-A4E3-E488-7788-7E3F6A701102}"/>
              </a:ext>
            </a:extLst>
          </p:cNvPr>
          <p:cNvGraphicFramePr>
            <a:graphicFrameLocks noGrp="1"/>
          </p:cNvGraphicFramePr>
          <p:nvPr>
            <p:extLst>
              <p:ext uri="{D42A27DB-BD31-4B8C-83A1-F6EECF244321}">
                <p14:modId xmlns:p14="http://schemas.microsoft.com/office/powerpoint/2010/main" val="1777861198"/>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luxurious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meagre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wish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sumptuous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barren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ravish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3988174973"/>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44260" y="1309202"/>
            <a:ext cx="323325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nostalgia</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28235"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87202" y="4111577"/>
            <a:ext cx="6427496"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Nostalgia is an affectionate feeling you have for the past, especially for a particularly happy time.</a:t>
            </a:r>
            <a:endParaRPr sz="3600" dirty="0">
              <a:latin typeface="Gill Sans MT" panose="020B0502020104020203" pitchFamily="34" charset="77"/>
            </a:endParaRPr>
          </a:p>
        </p:txBody>
      </p:sp>
      <p:sp>
        <p:nvSpPr>
          <p:cNvPr id="155" name="The was a tear in Freddie’s new school jumper."/>
          <p:cNvSpPr txBox="1"/>
          <p:nvPr/>
        </p:nvSpPr>
        <p:spPr>
          <a:xfrm>
            <a:off x="0" y="644136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Julie felt </a:t>
            </a:r>
            <a:r>
              <a:rPr lang="en-GB" sz="4000" b="1" dirty="0">
                <a:latin typeface="Gill Sans MT" panose="020B0502020104020203" pitchFamily="34" charset="77"/>
              </a:rPr>
              <a:t>nostalgic</a:t>
            </a:r>
            <a:r>
              <a:rPr lang="en-GB" sz="4000" dirty="0">
                <a:latin typeface="Gill Sans MT" panose="020B0502020104020203" pitchFamily="34" charset="77"/>
              </a:rPr>
              <a:t> as the Christmas songs played.</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nos-tal-gia</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Icon&#10;&#10;Description automatically generated">
            <a:extLst>
              <a:ext uri="{FF2B5EF4-FFF2-40B4-BE49-F238E27FC236}">
                <a16:creationId xmlns:a16="http://schemas.microsoft.com/office/drawing/2014/main" id="{CA2B593D-C728-574F-A7A3-AB0688BD2F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367991" y="2359518"/>
            <a:ext cx="2438400" cy="2438400"/>
          </a:xfrm>
          <a:prstGeom prst="rect">
            <a:avLst/>
          </a:prstGeom>
        </p:spPr>
      </p:pic>
      <p:pic>
        <p:nvPicPr>
          <p:cNvPr id="8" name="Picture 7" descr="Icon&#10;&#10;Description automatically generated">
            <a:extLst>
              <a:ext uri="{FF2B5EF4-FFF2-40B4-BE49-F238E27FC236}">
                <a16:creationId xmlns:a16="http://schemas.microsoft.com/office/drawing/2014/main" id="{099DEC73-608B-874D-857D-C145A7CC7F4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13277" y="3111986"/>
            <a:ext cx="2895200" cy="2895200"/>
          </a:xfrm>
          <a:prstGeom prst="rect">
            <a:avLst/>
          </a:prstGeom>
        </p:spPr>
      </p:pic>
      <p:graphicFrame>
        <p:nvGraphicFramePr>
          <p:cNvPr id="3" name="Table 2">
            <a:extLst>
              <a:ext uri="{FF2B5EF4-FFF2-40B4-BE49-F238E27FC236}">
                <a16:creationId xmlns:a16="http://schemas.microsoft.com/office/drawing/2014/main" id="{0ACD4EAF-8BD2-9F62-894C-12BD5B088273}"/>
              </a:ext>
            </a:extLst>
          </p:cNvPr>
          <p:cNvGraphicFramePr>
            <a:graphicFrameLocks noGrp="1"/>
          </p:cNvGraphicFramePr>
          <p:nvPr>
            <p:extLst>
              <p:ext uri="{D42A27DB-BD31-4B8C-83A1-F6EECF244321}">
                <p14:modId xmlns:p14="http://schemas.microsoft.com/office/powerpoint/2010/main" val="1822019672"/>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remembrance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education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experience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reminiscence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situation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evoke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260526024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58236" y="1309202"/>
            <a:ext cx="310181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Yuletide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3434" y="4027162"/>
            <a:ext cx="5514834"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Yuletide is the period of several days around and including Christmas Day.</a:t>
            </a:r>
            <a:endParaRPr sz="3600" dirty="0">
              <a:latin typeface="Gill Sans MT" panose="020B0502020104020203" pitchFamily="34" charset="77"/>
            </a:endParaRPr>
          </a:p>
        </p:txBody>
      </p:sp>
      <p:sp>
        <p:nvSpPr>
          <p:cNvPr id="155" name="The was a tear in Freddie’s new school jumper."/>
          <p:cNvSpPr txBox="1"/>
          <p:nvPr/>
        </p:nvSpPr>
        <p:spPr>
          <a:xfrm>
            <a:off x="0" y="6468563"/>
            <a:ext cx="12999689"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 magical grotto had symbols of a </a:t>
            </a:r>
            <a:r>
              <a:rPr lang="en-GB" b="1" dirty="0">
                <a:latin typeface="Gill Sans MT" panose="020B0502020104020203" pitchFamily="34" charset="77"/>
              </a:rPr>
              <a:t>Yuletide</a:t>
            </a:r>
            <a:r>
              <a:rPr lang="en-GB" dirty="0">
                <a:latin typeface="Gill Sans MT" panose="020B0502020104020203" pitchFamily="34" charset="77"/>
              </a:rPr>
              <a:t> theme.</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yule-tide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22" name="Picture 21">
            <a:extLst>
              <a:ext uri="{FF2B5EF4-FFF2-40B4-BE49-F238E27FC236}">
                <a16:creationId xmlns:a16="http://schemas.microsoft.com/office/drawing/2014/main" id="{34A8BD58-2A2C-1547-8D2D-B9F8E3BDE48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51283" y="2569957"/>
            <a:ext cx="3267649" cy="3267649"/>
          </a:xfrm>
          <a:prstGeom prst="rect">
            <a:avLst/>
          </a:prstGeom>
        </p:spPr>
      </p:pic>
      <p:graphicFrame>
        <p:nvGraphicFramePr>
          <p:cNvPr id="3" name="Table 2">
            <a:extLst>
              <a:ext uri="{FF2B5EF4-FFF2-40B4-BE49-F238E27FC236}">
                <a16:creationId xmlns:a16="http://schemas.microsoft.com/office/drawing/2014/main" id="{62F9262D-7532-2E0C-34CE-1CD6124B859B}"/>
              </a:ext>
            </a:extLst>
          </p:cNvPr>
          <p:cNvGraphicFramePr>
            <a:graphicFrameLocks noGrp="1"/>
          </p:cNvGraphicFramePr>
          <p:nvPr>
            <p:extLst>
              <p:ext uri="{D42A27DB-BD31-4B8C-83A1-F6EECF244321}">
                <p14:modId xmlns:p14="http://schemas.microsoft.com/office/powerpoint/2010/main" val="2337879492"/>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Christmas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ride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period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Noel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bride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joyful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578313" y="1309202"/>
            <a:ext cx="135453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eve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97526" y="3747390"/>
            <a:ext cx="5803798"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The eve of a particular event or occasion is the day before it, or the period of time just before it.</a:t>
            </a:r>
            <a:endParaRPr sz="3600" dirty="0">
              <a:latin typeface="Gill Sans MT" panose="020B0502020104020203" pitchFamily="34" charset="77"/>
            </a:endParaRPr>
          </a:p>
        </p:txBody>
      </p:sp>
      <p:sp>
        <p:nvSpPr>
          <p:cNvPr id="155" name="The was a tear in Freddie’s new school jumper."/>
          <p:cNvSpPr txBox="1"/>
          <p:nvPr/>
        </p:nvSpPr>
        <p:spPr>
          <a:xfrm>
            <a:off x="0" y="653075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Alex loved Christmas. He said it was Christmas </a:t>
            </a:r>
            <a:r>
              <a:rPr lang="en-GB" sz="4000" b="1" dirty="0">
                <a:latin typeface="Gill Sans MT" panose="020B0502020104020203" pitchFamily="34" charset="77"/>
              </a:rPr>
              <a:t>Eve Eve</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4283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eve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22" name="Picture 21" descr="Icon&#10;&#10;Description automatically generated">
            <a:extLst>
              <a:ext uri="{FF2B5EF4-FFF2-40B4-BE49-F238E27FC236}">
                <a16:creationId xmlns:a16="http://schemas.microsoft.com/office/drawing/2014/main" id="{5E0982F6-136F-BE42-995F-23390FF351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64026" y="2666796"/>
            <a:ext cx="3143441" cy="3143441"/>
          </a:xfrm>
          <a:prstGeom prst="rect">
            <a:avLst/>
          </a:prstGeom>
        </p:spPr>
      </p:pic>
      <p:graphicFrame>
        <p:nvGraphicFramePr>
          <p:cNvPr id="3" name="Table 2">
            <a:extLst>
              <a:ext uri="{FF2B5EF4-FFF2-40B4-BE49-F238E27FC236}">
                <a16:creationId xmlns:a16="http://schemas.microsoft.com/office/drawing/2014/main" id="{26346876-F15D-2173-8F02-ACBCEC7DEBDD}"/>
              </a:ext>
            </a:extLst>
          </p:cNvPr>
          <p:cNvGraphicFramePr>
            <a:graphicFrameLocks noGrp="1"/>
          </p:cNvGraphicFramePr>
          <p:nvPr>
            <p:extLst>
              <p:ext uri="{D42A27DB-BD31-4B8C-83A1-F6EECF244321}">
                <p14:modId xmlns:p14="http://schemas.microsoft.com/office/powerpoint/2010/main" val="1099463823"/>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brink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middle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leave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night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heave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203139212"/>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gift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tinsel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peace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bauble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22163533"/>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lavish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yuletide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nostalgia</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eve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226366966"/>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gift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midnight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peace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tinsel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bauble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921490986"/>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 consists of small strips of shiny paper attached to long pieces of thread. People use tinsel as a decoration at Christmas.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have a feeling of ***, you feel contented and calm and not at all worried. You can also say that you are at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A *** is something that you give someone as a present.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A *** is a small, cheap ornament or piece of jewellery, normally hung on a Christmas tree.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 is twelve o'clock in the middle of the night.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8" name="Picture 7" descr="Icon&#10;&#10;Description automatically generated">
            <a:extLst>
              <a:ext uri="{FF2B5EF4-FFF2-40B4-BE49-F238E27FC236}">
                <a16:creationId xmlns:a16="http://schemas.microsoft.com/office/drawing/2014/main" id="{A1ECCE6A-AA7C-98A4-CF5D-73393FBDD1E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22338" y="5485815"/>
            <a:ext cx="737369" cy="737369"/>
          </a:xfrm>
          <a:prstGeom prst="rect">
            <a:avLst/>
          </a:prstGeom>
        </p:spPr>
      </p:pic>
      <p:pic>
        <p:nvPicPr>
          <p:cNvPr id="10" name="Picture 9" descr="A picture containing icon&#10;&#10;Description automatically generated">
            <a:extLst>
              <a:ext uri="{FF2B5EF4-FFF2-40B4-BE49-F238E27FC236}">
                <a16:creationId xmlns:a16="http://schemas.microsoft.com/office/drawing/2014/main" id="{D9C2D32D-4897-0652-7DEC-3CC7622DEB6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811810" y="8004100"/>
            <a:ext cx="737369" cy="737369"/>
          </a:xfrm>
          <a:prstGeom prst="rect">
            <a:avLst/>
          </a:prstGeom>
        </p:spPr>
      </p:pic>
      <p:pic>
        <p:nvPicPr>
          <p:cNvPr id="11" name="Picture 10" descr="Icon&#10;&#10;Description automatically generated">
            <a:extLst>
              <a:ext uri="{FF2B5EF4-FFF2-40B4-BE49-F238E27FC236}">
                <a16:creationId xmlns:a16="http://schemas.microsoft.com/office/drawing/2014/main" id="{AE8B316E-0487-A291-819B-EE911F933F3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514957" y="7768263"/>
            <a:ext cx="974419" cy="974419"/>
          </a:xfrm>
          <a:prstGeom prst="rect">
            <a:avLst/>
          </a:prstGeom>
        </p:spPr>
      </p:pic>
      <p:pic>
        <p:nvPicPr>
          <p:cNvPr id="12" name="Picture 11" descr="Icon&#10;&#10;Description automatically generated">
            <a:extLst>
              <a:ext uri="{FF2B5EF4-FFF2-40B4-BE49-F238E27FC236}">
                <a16:creationId xmlns:a16="http://schemas.microsoft.com/office/drawing/2014/main" id="{F31185D8-CC7F-D6D0-2E51-13B7D51C721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210081" y="3967513"/>
            <a:ext cx="933589" cy="933589"/>
          </a:xfrm>
          <a:prstGeom prst="rect">
            <a:avLst/>
          </a:prstGeom>
        </p:spPr>
      </p:pic>
      <p:pic>
        <p:nvPicPr>
          <p:cNvPr id="15" name="Picture 14" descr="A picture containing text, vector graphics&#10;&#10;Description automatically generated">
            <a:extLst>
              <a:ext uri="{FF2B5EF4-FFF2-40B4-BE49-F238E27FC236}">
                <a16:creationId xmlns:a16="http://schemas.microsoft.com/office/drawing/2014/main" id="{321360E7-3028-4AC0-82DD-A1E5CF72749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293449" y="2882828"/>
            <a:ext cx="737370" cy="737370"/>
          </a:xfrm>
          <a:prstGeom prst="rect">
            <a:avLst/>
          </a:prstGeom>
        </p:spPr>
      </p:pic>
      <p:pic>
        <p:nvPicPr>
          <p:cNvPr id="16" name="Picture 15" descr="Icon&#10;&#10;Description automatically generated">
            <a:extLst>
              <a:ext uri="{FF2B5EF4-FFF2-40B4-BE49-F238E27FC236}">
                <a16:creationId xmlns:a16="http://schemas.microsoft.com/office/drawing/2014/main" id="{84D1813F-F4C4-AF15-3DCB-76494D229D7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312756" y="6596881"/>
            <a:ext cx="737369" cy="737369"/>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506099912"/>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anticipation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lavish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nostalgia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Yuletide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eve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058063263"/>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describe something as ***, you mean that it is very elaborate and impressive and a lot of money has been spent on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 is a feeling of excitement about something pleasant or exciting that you know is going to happen.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The *** of a particular event or occasion is the day before it, or the period of time just before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 is the period of several days around and including Christmas Day.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 is an affectionate feeling you have for the past, especially for a particularly happy 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6" name="Picture 5" descr="Icon&#10;&#10;Description automatically generated">
            <a:extLst>
              <a:ext uri="{FF2B5EF4-FFF2-40B4-BE49-F238E27FC236}">
                <a16:creationId xmlns:a16="http://schemas.microsoft.com/office/drawing/2014/main" id="{B66B9645-7A2A-58FD-3865-73E00AAB64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39808" y="3943211"/>
            <a:ext cx="933589" cy="933589"/>
          </a:xfrm>
          <a:prstGeom prst="rect">
            <a:avLst/>
          </a:prstGeom>
        </p:spPr>
      </p:pic>
      <p:pic>
        <p:nvPicPr>
          <p:cNvPr id="10" name="Picture 9" descr="Icon&#10;&#10;Description automatically generated">
            <a:extLst>
              <a:ext uri="{FF2B5EF4-FFF2-40B4-BE49-F238E27FC236}">
                <a16:creationId xmlns:a16="http://schemas.microsoft.com/office/drawing/2014/main" id="{92BCD493-8CA4-D295-7AD7-908E04B6C4C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76446" y="2580346"/>
            <a:ext cx="933589" cy="933589"/>
          </a:xfrm>
          <a:prstGeom prst="rect">
            <a:avLst/>
          </a:prstGeom>
        </p:spPr>
      </p:pic>
      <p:pic>
        <p:nvPicPr>
          <p:cNvPr id="11" name="Picture 10" descr="Icon&#10;&#10;Description automatically generated">
            <a:extLst>
              <a:ext uri="{FF2B5EF4-FFF2-40B4-BE49-F238E27FC236}">
                <a16:creationId xmlns:a16="http://schemas.microsoft.com/office/drawing/2014/main" id="{95790138-EEDD-796F-9A62-D9E66257FD9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680906" y="7817786"/>
            <a:ext cx="742041" cy="742041"/>
          </a:xfrm>
          <a:prstGeom prst="rect">
            <a:avLst/>
          </a:prstGeom>
        </p:spPr>
      </p:pic>
      <p:pic>
        <p:nvPicPr>
          <p:cNvPr id="12" name="Picture 11" descr="Icon&#10;&#10;Description automatically generated">
            <a:extLst>
              <a:ext uri="{FF2B5EF4-FFF2-40B4-BE49-F238E27FC236}">
                <a16:creationId xmlns:a16="http://schemas.microsoft.com/office/drawing/2014/main" id="{C167C586-56E6-9D80-A9FA-BF3397F301F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814555" y="7938102"/>
            <a:ext cx="881052" cy="881052"/>
          </a:xfrm>
          <a:prstGeom prst="rect">
            <a:avLst/>
          </a:prstGeom>
        </p:spPr>
      </p:pic>
      <p:pic>
        <p:nvPicPr>
          <p:cNvPr id="15" name="Picture 14">
            <a:extLst>
              <a:ext uri="{FF2B5EF4-FFF2-40B4-BE49-F238E27FC236}">
                <a16:creationId xmlns:a16="http://schemas.microsoft.com/office/drawing/2014/main" id="{B2D66E4A-8613-7308-531D-BF1807BC02E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072219" y="6816418"/>
            <a:ext cx="742041" cy="742041"/>
          </a:xfrm>
          <a:prstGeom prst="rect">
            <a:avLst/>
          </a:prstGeom>
        </p:spPr>
      </p:pic>
      <p:pic>
        <p:nvPicPr>
          <p:cNvPr id="16" name="Picture 15" descr="Icon&#10;&#10;Description automatically generated">
            <a:extLst>
              <a:ext uri="{FF2B5EF4-FFF2-40B4-BE49-F238E27FC236}">
                <a16:creationId xmlns:a16="http://schemas.microsoft.com/office/drawing/2014/main" id="{C21C2A24-F0C3-7485-0286-66D5CFD4C6BB}"/>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1115778" y="5335195"/>
            <a:ext cx="781647" cy="781647"/>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3" name="tear"/>
          <p:cNvSpPr txBox="1"/>
          <p:nvPr/>
        </p:nvSpPr>
        <p:spPr>
          <a:xfrm>
            <a:off x="3270853" y="3085008"/>
            <a:ext cx="105637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gift</a:t>
            </a:r>
            <a:endParaRPr b="1" dirty="0">
              <a:latin typeface="Gill Sans MT" panose="020B0502020104020203" pitchFamily="34" charset="77"/>
              <a:sym typeface="American Typewriter"/>
            </a:endParaRPr>
          </a:p>
        </p:txBody>
      </p:sp>
      <p:sp>
        <p:nvSpPr>
          <p:cNvPr id="134" name="office"/>
          <p:cNvSpPr txBox="1"/>
          <p:nvPr/>
        </p:nvSpPr>
        <p:spPr>
          <a:xfrm>
            <a:off x="2428481" y="3993661"/>
            <a:ext cx="274113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midnight</a:t>
            </a:r>
            <a:endParaRPr dirty="0">
              <a:latin typeface="Gill Sans MT" panose="020B0502020104020203" pitchFamily="34" charset="77"/>
            </a:endParaRPr>
          </a:p>
        </p:txBody>
      </p:sp>
      <p:sp>
        <p:nvSpPr>
          <p:cNvPr id="135" name="spare"/>
          <p:cNvSpPr txBox="1"/>
          <p:nvPr/>
        </p:nvSpPr>
        <p:spPr>
          <a:xfrm>
            <a:off x="2894152" y="4843260"/>
            <a:ext cx="180979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peace</a:t>
            </a:r>
            <a:endParaRPr b="1" dirty="0">
              <a:latin typeface="Gill Sans MT" panose="020B0502020104020203" pitchFamily="34" charset="77"/>
              <a:sym typeface="American Typewriter"/>
            </a:endParaRPr>
          </a:p>
        </p:txBody>
      </p:sp>
      <p:sp>
        <p:nvSpPr>
          <p:cNvPr id="136" name="chipped"/>
          <p:cNvSpPr txBox="1"/>
          <p:nvPr/>
        </p:nvSpPr>
        <p:spPr>
          <a:xfrm>
            <a:off x="2959873" y="5769060"/>
            <a:ext cx="167834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tinsel</a:t>
            </a:r>
            <a:endParaRPr dirty="0">
              <a:latin typeface="Gill Sans MT" panose="020B0502020104020203" pitchFamily="34" charset="77"/>
            </a:endParaRPr>
          </a:p>
        </p:txBody>
      </p:sp>
      <p:sp>
        <p:nvSpPr>
          <p:cNvPr id="137" name="lift"/>
          <p:cNvSpPr txBox="1"/>
          <p:nvPr/>
        </p:nvSpPr>
        <p:spPr>
          <a:xfrm>
            <a:off x="2772324" y="6639612"/>
            <a:ext cx="205344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bauble</a:t>
            </a:r>
            <a:endParaRPr dirty="0">
              <a:latin typeface="Gill Sans MT" panose="020B0502020104020203" pitchFamily="34" charset="77"/>
            </a:endParaRPr>
          </a:p>
        </p:txBody>
      </p:sp>
      <p:sp>
        <p:nvSpPr>
          <p:cNvPr id="138" name="mutter"/>
          <p:cNvSpPr txBox="1"/>
          <p:nvPr/>
        </p:nvSpPr>
        <p:spPr>
          <a:xfrm>
            <a:off x="8350524" y="3961911"/>
            <a:ext cx="17312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lavish</a:t>
            </a:r>
            <a:endParaRPr b="1" dirty="0">
              <a:latin typeface="Gill Sans MT" panose="020B0502020104020203" pitchFamily="34" charset="77"/>
              <a:sym typeface="American Typewriter"/>
            </a:endParaRPr>
          </a:p>
        </p:txBody>
      </p:sp>
      <p:sp>
        <p:nvSpPr>
          <p:cNvPr id="139" name="unveil"/>
          <p:cNvSpPr txBox="1"/>
          <p:nvPr/>
        </p:nvSpPr>
        <p:spPr>
          <a:xfrm>
            <a:off x="7898882" y="5750010"/>
            <a:ext cx="244458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yuletide</a:t>
            </a:r>
            <a:endParaRPr b="1" dirty="0">
              <a:latin typeface="Gill Sans MT" panose="020B0502020104020203" pitchFamily="34" charset="77"/>
              <a:sym typeface="American Typewriter"/>
            </a:endParaRPr>
          </a:p>
        </p:txBody>
      </p:sp>
      <p:sp>
        <p:nvSpPr>
          <p:cNvPr id="140" name="tolerate"/>
          <p:cNvSpPr txBox="1"/>
          <p:nvPr/>
        </p:nvSpPr>
        <p:spPr>
          <a:xfrm>
            <a:off x="7427200" y="3065958"/>
            <a:ext cx="357790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anticipation</a:t>
            </a:r>
            <a:endParaRPr dirty="0">
              <a:latin typeface="Gill Sans MT" panose="020B0502020104020203" pitchFamily="34" charset="77"/>
            </a:endParaRPr>
          </a:p>
        </p:txBody>
      </p:sp>
      <p:sp>
        <p:nvSpPr>
          <p:cNvPr id="141" name="fixation"/>
          <p:cNvSpPr txBox="1"/>
          <p:nvPr/>
        </p:nvSpPr>
        <p:spPr>
          <a:xfrm>
            <a:off x="7860014" y="4824210"/>
            <a:ext cx="271228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nostalgia</a:t>
            </a:r>
            <a:endParaRPr dirty="0">
              <a:latin typeface="Gill Sans MT" panose="020B0502020104020203" pitchFamily="34" charset="77"/>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3" name="unveil">
            <a:extLst>
              <a:ext uri="{FF2B5EF4-FFF2-40B4-BE49-F238E27FC236}">
                <a16:creationId xmlns:a16="http://schemas.microsoft.com/office/drawing/2014/main" id="{3DFB6E10-D309-C545-A6B1-2341096960A8}"/>
              </a:ext>
            </a:extLst>
          </p:cNvPr>
          <p:cNvSpPr txBox="1"/>
          <p:nvPr/>
        </p:nvSpPr>
        <p:spPr>
          <a:xfrm>
            <a:off x="8618625" y="6639611"/>
            <a:ext cx="111569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eve</a:t>
            </a:r>
            <a:endParaRPr b="1" dirty="0">
              <a:latin typeface="Gill Sans MT" panose="020B0502020104020203" pitchFamily="34" charset="77"/>
              <a:sym typeface="American Typewriter"/>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850895" y="-281"/>
            <a:ext cx="3869649"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gift</a:t>
            </a:r>
            <a:endParaRPr sz="166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887484" y="5560091"/>
            <a:ext cx="10875989"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midnight</a:t>
            </a:r>
            <a:endParaRPr sz="34400" dirty="0">
              <a:latin typeface="Gill Sans MT" panose="020B0502020104020203" pitchFamily="34" charset="77"/>
            </a:endParaRPr>
          </a:p>
        </p:txBody>
      </p:sp>
      <p:pic>
        <p:nvPicPr>
          <p:cNvPr id="17" name="Picture 16" descr="Icon&#10;&#10;Description automatically generated">
            <a:extLst>
              <a:ext uri="{FF2B5EF4-FFF2-40B4-BE49-F238E27FC236}">
                <a16:creationId xmlns:a16="http://schemas.microsoft.com/office/drawing/2014/main" id="{BD774AD3-E198-9144-935A-5230120D65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03443" y="686604"/>
            <a:ext cx="3295428" cy="3295428"/>
          </a:xfrm>
          <a:prstGeom prst="rect">
            <a:avLst/>
          </a:prstGeom>
        </p:spPr>
      </p:pic>
      <p:pic>
        <p:nvPicPr>
          <p:cNvPr id="19" name="Picture 18" descr="A picture containing icon&#10;&#10;Description automatically generated">
            <a:extLst>
              <a:ext uri="{FF2B5EF4-FFF2-40B4-BE49-F238E27FC236}">
                <a16:creationId xmlns:a16="http://schemas.microsoft.com/office/drawing/2014/main" id="{820C088E-E536-0244-87D6-B4E13BF0F10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950795" y="5541865"/>
            <a:ext cx="1241887" cy="1241887"/>
          </a:xfrm>
          <a:prstGeom prst="rect">
            <a:avLst/>
          </a:prstGeom>
        </p:spPr>
      </p:pic>
      <p:pic>
        <p:nvPicPr>
          <p:cNvPr id="20" name="Picture 19" descr="Icon&#10;&#10;Description automatically generated">
            <a:extLst>
              <a:ext uri="{FF2B5EF4-FFF2-40B4-BE49-F238E27FC236}">
                <a16:creationId xmlns:a16="http://schemas.microsoft.com/office/drawing/2014/main" id="{BAC9B494-6BF2-2745-B553-A53A37C066A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9809" y="5924958"/>
            <a:ext cx="3347875" cy="3347875"/>
          </a:xfrm>
          <a:prstGeom prst="rect">
            <a:avLst/>
          </a:prstGeom>
        </p:spPr>
      </p:pic>
    </p:spTree>
    <p:extLst>
      <p:ext uri="{BB962C8B-B14F-4D97-AF65-F5344CB8AC3E}">
        <p14:creationId xmlns:p14="http://schemas.microsoft.com/office/powerpoint/2010/main" val="1600159384"/>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13666" y="42942"/>
            <a:ext cx="7221529"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peace</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04883" y="5321061"/>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tinsel</a:t>
            </a:r>
            <a:endParaRPr sz="23900" dirty="0">
              <a:latin typeface="Gill Sans MT" panose="020B0502020104020203" pitchFamily="34" charset="77"/>
            </a:endParaRPr>
          </a:p>
        </p:txBody>
      </p:sp>
      <p:pic>
        <p:nvPicPr>
          <p:cNvPr id="5" name="Picture 4" descr="Icon&#10;&#10;Description automatically generated">
            <a:extLst>
              <a:ext uri="{FF2B5EF4-FFF2-40B4-BE49-F238E27FC236}">
                <a16:creationId xmlns:a16="http://schemas.microsoft.com/office/drawing/2014/main" id="{294BC5B5-6F97-F545-8F24-CD1CE9A851A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35195" y="512945"/>
            <a:ext cx="3519495" cy="3519495"/>
          </a:xfrm>
          <a:prstGeom prst="rect">
            <a:avLst/>
          </a:prstGeom>
        </p:spPr>
      </p:pic>
      <p:pic>
        <p:nvPicPr>
          <p:cNvPr id="20" name="Picture 19" descr="A picture containing text, vector graphics&#10;&#10;Description automatically generated">
            <a:extLst>
              <a:ext uri="{FF2B5EF4-FFF2-40B4-BE49-F238E27FC236}">
                <a16:creationId xmlns:a16="http://schemas.microsoft.com/office/drawing/2014/main" id="{EF96A17A-9672-214F-A270-B2C6C014A65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9349" y="5619355"/>
            <a:ext cx="3536864" cy="3536864"/>
          </a:xfrm>
          <a:prstGeom prst="rect">
            <a:avLst/>
          </a:prstGeom>
        </p:spPr>
      </p:pic>
    </p:spTree>
    <p:extLst>
      <p:ext uri="{BB962C8B-B14F-4D97-AF65-F5344CB8AC3E}">
        <p14:creationId xmlns:p14="http://schemas.microsoft.com/office/powerpoint/2010/main" val="2366513320"/>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19939" y="756171"/>
            <a:ext cx="6801542"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bauble</a:t>
            </a:r>
            <a:endParaRPr sz="19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25548" y="6035989"/>
            <a:ext cx="12346080"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anticipation</a:t>
            </a:r>
            <a:endParaRPr sz="13800" dirty="0">
              <a:latin typeface="Gill Sans MT" panose="020B0502020104020203" pitchFamily="34" charset="77"/>
            </a:endParaRPr>
          </a:p>
        </p:txBody>
      </p:sp>
      <p:pic>
        <p:nvPicPr>
          <p:cNvPr id="17" name="Picture 16" descr="Icon&#10;&#10;Description automatically generated">
            <a:extLst>
              <a:ext uri="{FF2B5EF4-FFF2-40B4-BE49-F238E27FC236}">
                <a16:creationId xmlns:a16="http://schemas.microsoft.com/office/drawing/2014/main" id="{C5C8F1C2-16A9-9146-85D8-80C43EC8E4F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37145" y="622058"/>
            <a:ext cx="3406293" cy="3406293"/>
          </a:xfrm>
          <a:prstGeom prst="rect">
            <a:avLst/>
          </a:prstGeom>
        </p:spPr>
      </p:pic>
      <p:pic>
        <p:nvPicPr>
          <p:cNvPr id="18" name="Picture 17" descr="Icon&#10;&#10;Description automatically generated">
            <a:extLst>
              <a:ext uri="{FF2B5EF4-FFF2-40B4-BE49-F238E27FC236}">
                <a16:creationId xmlns:a16="http://schemas.microsoft.com/office/drawing/2014/main" id="{B57D0FD2-57D1-E542-B38E-B6C77883A46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1645" y="5602225"/>
            <a:ext cx="3562731" cy="3562731"/>
          </a:xfrm>
          <a:prstGeom prst="rect">
            <a:avLst/>
          </a:prstGeom>
        </p:spPr>
      </p:pic>
    </p:spTree>
    <p:extLst>
      <p:ext uri="{BB962C8B-B14F-4D97-AF65-F5344CB8AC3E}">
        <p14:creationId xmlns:p14="http://schemas.microsoft.com/office/powerpoint/2010/main" val="1619711540"/>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354513"/>
            <a:ext cx="1199989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lavish</a:t>
            </a:r>
            <a:endParaRPr sz="19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66400" y="5469152"/>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nostalgia</a:t>
            </a:r>
            <a:endParaRPr sz="19900" dirty="0">
              <a:latin typeface="Gill Sans MT" panose="020B0502020104020203" pitchFamily="34" charset="77"/>
            </a:endParaRPr>
          </a:p>
        </p:txBody>
      </p:sp>
      <p:pic>
        <p:nvPicPr>
          <p:cNvPr id="16" name="Picture 15" descr="Icon&#10;&#10;Description automatically generated">
            <a:extLst>
              <a:ext uri="{FF2B5EF4-FFF2-40B4-BE49-F238E27FC236}">
                <a16:creationId xmlns:a16="http://schemas.microsoft.com/office/drawing/2014/main" id="{3DC99B04-332F-1640-8C38-19B5500677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62084" y="5621815"/>
            <a:ext cx="1026984" cy="1026984"/>
          </a:xfrm>
          <a:prstGeom prst="rect">
            <a:avLst/>
          </a:prstGeom>
        </p:spPr>
      </p:pic>
      <p:pic>
        <p:nvPicPr>
          <p:cNvPr id="17" name="Picture 16" descr="Icon&#10;&#10;Description automatically generated">
            <a:extLst>
              <a:ext uri="{FF2B5EF4-FFF2-40B4-BE49-F238E27FC236}">
                <a16:creationId xmlns:a16="http://schemas.microsoft.com/office/drawing/2014/main" id="{0B2B9915-F5F6-7D46-9ABB-E9C360F70DF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7425" y="5776332"/>
            <a:ext cx="3378151" cy="3378151"/>
          </a:xfrm>
          <a:prstGeom prst="rect">
            <a:avLst/>
          </a:prstGeom>
        </p:spPr>
      </p:pic>
      <p:pic>
        <p:nvPicPr>
          <p:cNvPr id="20" name="Picture 19" descr="Icon&#10;&#10;Description automatically generated">
            <a:extLst>
              <a:ext uri="{FF2B5EF4-FFF2-40B4-BE49-F238E27FC236}">
                <a16:creationId xmlns:a16="http://schemas.microsoft.com/office/drawing/2014/main" id="{791BD0E0-6849-A145-81A3-1D9B8E891CB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96047" y="93054"/>
            <a:ext cx="4012761" cy="4012761"/>
          </a:xfrm>
          <a:prstGeom prst="rect">
            <a:avLst/>
          </a:prstGeom>
        </p:spPr>
      </p:pic>
    </p:spTree>
    <p:extLst>
      <p:ext uri="{BB962C8B-B14F-4D97-AF65-F5344CB8AC3E}">
        <p14:creationId xmlns:p14="http://schemas.microsoft.com/office/powerpoint/2010/main" val="1799714916"/>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89037" y="899893"/>
            <a:ext cx="7218323"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Yuletide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73332" y="5095176"/>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eve</a:t>
            </a:r>
            <a:endParaRPr sz="19900" dirty="0">
              <a:latin typeface="Gill Sans MT" panose="020B0502020104020203" pitchFamily="34" charset="77"/>
            </a:endParaRPr>
          </a:p>
        </p:txBody>
      </p:sp>
      <p:pic>
        <p:nvPicPr>
          <p:cNvPr id="4" name="Picture 3">
            <a:extLst>
              <a:ext uri="{FF2B5EF4-FFF2-40B4-BE49-F238E27FC236}">
                <a16:creationId xmlns:a16="http://schemas.microsoft.com/office/drawing/2014/main" id="{DEEDE8EF-141C-6449-9515-BB4A23B01A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97351" y="620893"/>
            <a:ext cx="3267649" cy="3267649"/>
          </a:xfrm>
          <a:prstGeom prst="rect">
            <a:avLst/>
          </a:prstGeom>
        </p:spPr>
      </p:pic>
      <p:pic>
        <p:nvPicPr>
          <p:cNvPr id="6" name="Picture 5" descr="Icon&#10;&#10;Description automatically generated">
            <a:extLst>
              <a:ext uri="{FF2B5EF4-FFF2-40B4-BE49-F238E27FC236}">
                <a16:creationId xmlns:a16="http://schemas.microsoft.com/office/drawing/2014/main" id="{A671BBCA-A78D-0E4F-AF11-8A717BE38B1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9636" y="5660223"/>
            <a:ext cx="3143441" cy="3143441"/>
          </a:xfrm>
          <a:prstGeom prst="rect">
            <a:avLst/>
          </a:prstGeom>
        </p:spPr>
      </p:pic>
    </p:spTree>
    <p:extLst>
      <p:ext uri="{BB962C8B-B14F-4D97-AF65-F5344CB8AC3E}">
        <p14:creationId xmlns:p14="http://schemas.microsoft.com/office/powerpoint/2010/main" val="882626729"/>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6032506" y="2274766"/>
            <a:ext cx="105637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gift</a:t>
            </a:r>
            <a:endParaRPr b="1" dirty="0">
              <a:latin typeface="Gill Sans MT" panose="020B0502020104020203" pitchFamily="34" charset="77"/>
              <a:sym typeface="American Typewriter"/>
            </a:endParaRPr>
          </a:p>
        </p:txBody>
      </p:sp>
      <p:sp>
        <p:nvSpPr>
          <p:cNvPr id="134" name="office"/>
          <p:cNvSpPr txBox="1"/>
          <p:nvPr/>
        </p:nvSpPr>
        <p:spPr>
          <a:xfrm>
            <a:off x="5190137" y="3183419"/>
            <a:ext cx="274113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midnight</a:t>
            </a:r>
            <a:endParaRPr dirty="0">
              <a:latin typeface="Gill Sans MT" panose="020B0502020104020203" pitchFamily="34" charset="77"/>
            </a:endParaRPr>
          </a:p>
        </p:txBody>
      </p:sp>
      <p:sp>
        <p:nvSpPr>
          <p:cNvPr id="135" name="spare"/>
          <p:cNvSpPr txBox="1"/>
          <p:nvPr/>
        </p:nvSpPr>
        <p:spPr>
          <a:xfrm>
            <a:off x="5655804" y="4033018"/>
            <a:ext cx="180979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peace</a:t>
            </a:r>
            <a:endParaRPr b="1" dirty="0">
              <a:latin typeface="Gill Sans MT" panose="020B0502020104020203" pitchFamily="34" charset="77"/>
              <a:sym typeface="American Typewriter"/>
            </a:endParaRPr>
          </a:p>
        </p:txBody>
      </p:sp>
      <p:sp>
        <p:nvSpPr>
          <p:cNvPr id="136" name="chipped"/>
          <p:cNvSpPr txBox="1"/>
          <p:nvPr/>
        </p:nvSpPr>
        <p:spPr>
          <a:xfrm>
            <a:off x="5721527" y="4958818"/>
            <a:ext cx="167834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tinsel</a:t>
            </a:r>
            <a:endParaRPr dirty="0">
              <a:latin typeface="Gill Sans MT" panose="020B0502020104020203" pitchFamily="34" charset="77"/>
            </a:endParaRPr>
          </a:p>
        </p:txBody>
      </p:sp>
      <p:sp>
        <p:nvSpPr>
          <p:cNvPr id="137" name="lift"/>
          <p:cNvSpPr txBox="1"/>
          <p:nvPr/>
        </p:nvSpPr>
        <p:spPr>
          <a:xfrm>
            <a:off x="5533979" y="5829370"/>
            <a:ext cx="205344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bauble</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993036198"/>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695079" y="3418118"/>
            <a:ext cx="17312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lavish</a:t>
            </a:r>
            <a:endParaRPr b="1" dirty="0">
              <a:latin typeface="Gill Sans MT" panose="020B0502020104020203" pitchFamily="34" charset="77"/>
              <a:sym typeface="American Typewriter"/>
            </a:endParaRPr>
          </a:p>
        </p:txBody>
      </p:sp>
      <p:sp>
        <p:nvSpPr>
          <p:cNvPr id="139" name="unveil"/>
          <p:cNvSpPr txBox="1"/>
          <p:nvPr/>
        </p:nvSpPr>
        <p:spPr>
          <a:xfrm>
            <a:off x="5243436" y="5206217"/>
            <a:ext cx="244458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yuletide</a:t>
            </a:r>
            <a:endParaRPr b="1" dirty="0">
              <a:latin typeface="Gill Sans MT" panose="020B0502020104020203" pitchFamily="34" charset="77"/>
              <a:sym typeface="American Typewriter"/>
            </a:endParaRPr>
          </a:p>
        </p:txBody>
      </p:sp>
      <p:sp>
        <p:nvSpPr>
          <p:cNvPr id="140" name="tolerate"/>
          <p:cNvSpPr txBox="1"/>
          <p:nvPr/>
        </p:nvSpPr>
        <p:spPr>
          <a:xfrm>
            <a:off x="4771755" y="2522165"/>
            <a:ext cx="357790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anticipation</a:t>
            </a:r>
            <a:endParaRPr dirty="0">
              <a:latin typeface="Gill Sans MT" panose="020B0502020104020203" pitchFamily="34" charset="77"/>
            </a:endParaRPr>
          </a:p>
        </p:txBody>
      </p:sp>
      <p:sp>
        <p:nvSpPr>
          <p:cNvPr id="141" name="fixation"/>
          <p:cNvSpPr txBox="1"/>
          <p:nvPr/>
        </p:nvSpPr>
        <p:spPr>
          <a:xfrm>
            <a:off x="5204565" y="4280417"/>
            <a:ext cx="271228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nostalgia</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3" name="unveil">
            <a:extLst>
              <a:ext uri="{FF2B5EF4-FFF2-40B4-BE49-F238E27FC236}">
                <a16:creationId xmlns:a16="http://schemas.microsoft.com/office/drawing/2014/main" id="{3DFB6E10-D309-C545-A6B1-2341096960A8}"/>
              </a:ext>
            </a:extLst>
          </p:cNvPr>
          <p:cNvSpPr txBox="1"/>
          <p:nvPr/>
        </p:nvSpPr>
        <p:spPr>
          <a:xfrm>
            <a:off x="5963180" y="6095818"/>
            <a:ext cx="111569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eve</a:t>
            </a:r>
            <a:endParaRPr b="1" dirty="0">
              <a:latin typeface="Gill Sans MT" panose="020B0502020104020203" pitchFamily="34" charset="77"/>
              <a:sym typeface="American Typewriter"/>
            </a:endParaRPr>
          </a:p>
        </p:txBody>
      </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Tree>
    <p:extLst>
      <p:ext uri="{BB962C8B-B14F-4D97-AF65-F5344CB8AC3E}">
        <p14:creationId xmlns:p14="http://schemas.microsoft.com/office/powerpoint/2010/main" val="134618963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406406" y="1309202"/>
            <a:ext cx="120545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gift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652718"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56307" y="3944500"/>
            <a:ext cx="5426103" cy="19492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4000" dirty="0">
                <a:latin typeface="Gill Sans MT" panose="020B0502020104020203" pitchFamily="34" charset="77"/>
              </a:rPr>
              <a:t>A gift is something that you give someone as a present.</a:t>
            </a:r>
            <a:endParaRPr sz="4000" dirty="0">
              <a:latin typeface="Gill Sans MT" panose="020B0502020104020203" pitchFamily="34" charset="77"/>
            </a:endParaRPr>
          </a:p>
        </p:txBody>
      </p:sp>
      <p:sp>
        <p:nvSpPr>
          <p:cNvPr id="155" name="The was a tear in Freddie’s new school jumper."/>
          <p:cNvSpPr txBox="1"/>
          <p:nvPr/>
        </p:nvSpPr>
        <p:spPr>
          <a:xfrm>
            <a:off x="0" y="668599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Mrs Rasul gave every child a book as a </a:t>
            </a:r>
            <a:r>
              <a:rPr lang="en-GB" sz="4000" b="1" dirty="0">
                <a:latin typeface="Gill Sans MT" panose="020B0502020104020203" pitchFamily="34" charset="77"/>
              </a:rPr>
              <a:t>gift</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gift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7" name="Picture 6" descr="Icon&#10;&#10;Description automatically generated">
            <a:extLst>
              <a:ext uri="{FF2B5EF4-FFF2-40B4-BE49-F238E27FC236}">
                <a16:creationId xmlns:a16="http://schemas.microsoft.com/office/drawing/2014/main" id="{CDA852A1-4227-BF4C-982E-D8925BF92B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46068" y="2640550"/>
            <a:ext cx="3295428" cy="3295428"/>
          </a:xfrm>
          <a:prstGeom prst="rect">
            <a:avLst/>
          </a:prstGeom>
        </p:spPr>
      </p:pic>
      <p:graphicFrame>
        <p:nvGraphicFramePr>
          <p:cNvPr id="3" name="Table 2">
            <a:extLst>
              <a:ext uri="{FF2B5EF4-FFF2-40B4-BE49-F238E27FC236}">
                <a16:creationId xmlns:a16="http://schemas.microsoft.com/office/drawing/2014/main" id="{108D1B5A-BA48-5A07-D9F5-746A527642FD}"/>
              </a:ext>
            </a:extLst>
          </p:cNvPr>
          <p:cNvGraphicFramePr>
            <a:graphicFrameLocks noGrp="1"/>
          </p:cNvGraphicFramePr>
          <p:nvPr>
            <p:extLst>
              <p:ext uri="{D42A27DB-BD31-4B8C-83A1-F6EECF244321}">
                <p14:modId xmlns:p14="http://schemas.microsoft.com/office/powerpoint/2010/main" val="449470008"/>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present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counter-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shift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birthday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offering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lift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Christmas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96512" y="1309202"/>
            <a:ext cx="322524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midnight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38586" y="4085349"/>
            <a:ext cx="5743323" cy="213391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4400" dirty="0">
                <a:latin typeface="Gill Sans MT" panose="020B0502020104020203" pitchFamily="34" charset="77"/>
              </a:rPr>
              <a:t>Midnight is twelve o'clock in the middle of the night.</a:t>
            </a:r>
            <a:endParaRPr sz="4400" dirty="0">
              <a:latin typeface="Gill Sans MT" panose="020B0502020104020203" pitchFamily="34" charset="77"/>
            </a:endParaRPr>
          </a:p>
        </p:txBody>
      </p:sp>
      <p:sp>
        <p:nvSpPr>
          <p:cNvPr id="155" name="The was a tear in Freddie’s new school jumper."/>
          <p:cNvSpPr txBox="1"/>
          <p:nvPr/>
        </p:nvSpPr>
        <p:spPr>
          <a:xfrm>
            <a:off x="6373" y="668492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It was 11:59pm. One minute until </a:t>
            </a:r>
            <a:r>
              <a:rPr lang="en-GB" sz="4000" b="1" dirty="0">
                <a:latin typeface="Gill Sans MT" panose="020B0502020104020203" pitchFamily="34" charset="77"/>
              </a:rPr>
              <a:t>midnight</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mid-night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6" name="Picture 5" descr="A picture containing icon&#10;&#10;Description automatically generated">
            <a:extLst>
              <a:ext uri="{FF2B5EF4-FFF2-40B4-BE49-F238E27FC236}">
                <a16:creationId xmlns:a16="http://schemas.microsoft.com/office/drawing/2014/main" id="{CB8CDED3-AC1A-7E46-B840-5A25553C2C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94578" y="3351365"/>
            <a:ext cx="2533427" cy="2533427"/>
          </a:xfrm>
          <a:prstGeom prst="rect">
            <a:avLst/>
          </a:prstGeom>
        </p:spPr>
      </p:pic>
      <p:pic>
        <p:nvPicPr>
          <p:cNvPr id="8" name="Picture 7" descr="Icon&#10;&#10;Description automatically generated">
            <a:extLst>
              <a:ext uri="{FF2B5EF4-FFF2-40B4-BE49-F238E27FC236}">
                <a16:creationId xmlns:a16="http://schemas.microsoft.com/office/drawing/2014/main" id="{B34211BA-5FE6-FC46-B168-9D8CFEF815C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80128" y="2329462"/>
            <a:ext cx="3347875" cy="3347875"/>
          </a:xfrm>
          <a:prstGeom prst="rect">
            <a:avLst/>
          </a:prstGeom>
        </p:spPr>
      </p:pic>
      <p:graphicFrame>
        <p:nvGraphicFramePr>
          <p:cNvPr id="3" name="Table 2">
            <a:extLst>
              <a:ext uri="{FF2B5EF4-FFF2-40B4-BE49-F238E27FC236}">
                <a16:creationId xmlns:a16="http://schemas.microsoft.com/office/drawing/2014/main" id="{C286271A-35AD-8782-5C52-0F0974839F28}"/>
              </a:ext>
            </a:extLst>
          </p:cNvPr>
          <p:cNvGraphicFramePr>
            <a:graphicFrameLocks noGrp="1"/>
          </p:cNvGraphicFramePr>
          <p:nvPr>
            <p:extLst>
              <p:ext uri="{D42A27DB-BD31-4B8C-83A1-F6EECF244321}">
                <p14:modId xmlns:p14="http://schemas.microsoft.com/office/powerpoint/2010/main" val="1140103921"/>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counter-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might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flight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approach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15881" y="1309202"/>
            <a:ext cx="218649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peace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86897" y="3947344"/>
            <a:ext cx="6267445"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have a feeling of peace, you feel contented and calm and not at all worried. You can also say that you are at peace.</a:t>
            </a:r>
            <a:endParaRPr sz="3600" dirty="0">
              <a:latin typeface="Gill Sans MT" panose="020B0502020104020203" pitchFamily="34" charset="77"/>
            </a:endParaRPr>
          </a:p>
        </p:txBody>
      </p:sp>
      <p:sp>
        <p:nvSpPr>
          <p:cNvPr id="155" name="The was a tear in Freddie’s new school jumper."/>
          <p:cNvSpPr txBox="1"/>
          <p:nvPr/>
        </p:nvSpPr>
        <p:spPr>
          <a:xfrm>
            <a:off x="5112" y="683340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Smith relaxed in his chair and felt at </a:t>
            </a:r>
            <a:r>
              <a:rPr lang="en-GB" sz="4000" b="1" dirty="0">
                <a:latin typeface="Gill Sans MT" panose="020B0502020104020203" pitchFamily="34" charset="77"/>
              </a:rPr>
              <a:t>peace</a:t>
            </a:r>
            <a:r>
              <a:rPr lang="en-GB" sz="4000" dirty="0">
                <a:latin typeface="Gill Sans MT" panose="020B0502020104020203" pitchFamily="34" charset="77"/>
              </a:rPr>
              <a:t>.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peace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22" name="Picture 21" descr="Icon&#10;&#10;Description automatically generated">
            <a:extLst>
              <a:ext uri="{FF2B5EF4-FFF2-40B4-BE49-F238E27FC236}">
                <a16:creationId xmlns:a16="http://schemas.microsoft.com/office/drawing/2014/main" id="{A83F79C1-43D6-974E-A0B3-B34A647DFC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30587" y="2781675"/>
            <a:ext cx="3519495" cy="3519495"/>
          </a:xfrm>
          <a:prstGeom prst="rect">
            <a:avLst/>
          </a:prstGeom>
        </p:spPr>
      </p:pic>
      <p:graphicFrame>
        <p:nvGraphicFramePr>
          <p:cNvPr id="4" name="Table 3">
            <a:extLst>
              <a:ext uri="{FF2B5EF4-FFF2-40B4-BE49-F238E27FC236}">
                <a16:creationId xmlns:a16="http://schemas.microsoft.com/office/drawing/2014/main" id="{85101493-82AD-8F37-8EAF-2475D5476B73}"/>
              </a:ext>
            </a:extLst>
          </p:cNvPr>
          <p:cNvGraphicFramePr>
            <a:graphicFrameLocks noGrp="1"/>
          </p:cNvGraphicFramePr>
          <p:nvPr>
            <p:extLst>
              <p:ext uri="{D42A27DB-BD31-4B8C-83A1-F6EECF244321}">
                <p14:modId xmlns:p14="http://schemas.microsoft.com/office/powerpoint/2010/main" val="1238023109"/>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police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relaxed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unity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irritation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cease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4250856050"/>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00038" y="1309202"/>
            <a:ext cx="201818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tinsel</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7836" y="3967544"/>
            <a:ext cx="6441731"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Tinsel consists of small strips of shiny paper attached to long pieces of thread. People use tinsel as a decoration at Christmas.</a:t>
            </a:r>
            <a:endParaRPr sz="3600" dirty="0">
              <a:latin typeface="Gill Sans MT" panose="020B0502020104020203" pitchFamily="34" charset="77"/>
            </a:endParaRPr>
          </a:p>
        </p:txBody>
      </p:sp>
      <p:sp>
        <p:nvSpPr>
          <p:cNvPr id="155" name="The was a tear in Freddie’s new school jumper."/>
          <p:cNvSpPr txBox="1"/>
          <p:nvPr/>
        </p:nvSpPr>
        <p:spPr>
          <a:xfrm>
            <a:off x="0" y="68095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a:t>
            </a:r>
            <a:r>
              <a:rPr lang="en-GB" sz="4000" b="1" dirty="0">
                <a:latin typeface="Gill Sans MT" panose="020B0502020104020203" pitchFamily="34" charset="77"/>
              </a:rPr>
              <a:t>tinsel</a:t>
            </a:r>
            <a:r>
              <a:rPr lang="en-GB" sz="4000" dirty="0">
                <a:latin typeface="Gill Sans MT" panose="020B0502020104020203" pitchFamily="34" charset="77"/>
              </a:rPr>
              <a:t> was wrapped around the tree.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tin-sel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A picture containing text, vector graphics&#10;&#10;Description automatically generated">
            <a:extLst>
              <a:ext uri="{FF2B5EF4-FFF2-40B4-BE49-F238E27FC236}">
                <a16:creationId xmlns:a16="http://schemas.microsoft.com/office/drawing/2014/main" id="{7668F57D-65CF-0F4F-91B3-BC023DA188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8219" y="2754236"/>
            <a:ext cx="3536864" cy="3536864"/>
          </a:xfrm>
          <a:prstGeom prst="rect">
            <a:avLst/>
          </a:prstGeom>
        </p:spPr>
      </p:pic>
      <p:graphicFrame>
        <p:nvGraphicFramePr>
          <p:cNvPr id="3" name="Table 2">
            <a:extLst>
              <a:ext uri="{FF2B5EF4-FFF2-40B4-BE49-F238E27FC236}">
                <a16:creationId xmlns:a16="http://schemas.microsoft.com/office/drawing/2014/main" id="{B62FBA5D-DC96-9021-1496-4E6754A0B8A3}"/>
              </a:ext>
            </a:extLst>
          </p:cNvPr>
          <p:cNvGraphicFramePr>
            <a:graphicFrameLocks noGrp="1"/>
          </p:cNvGraphicFramePr>
          <p:nvPr>
            <p:extLst>
              <p:ext uri="{D42A27DB-BD31-4B8C-83A1-F6EECF244321}">
                <p14:modId xmlns:p14="http://schemas.microsoft.com/office/powerpoint/2010/main" val="2403254910"/>
              </p:ext>
            </p:extLst>
          </p:nvPr>
        </p:nvGraphicFramePr>
        <p:xfrm>
          <a:off x="5110" y="778112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spangle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glitter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angel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Tree>
    <p:extLst>
      <p:ext uri="{BB962C8B-B14F-4D97-AF65-F5344CB8AC3E}">
        <p14:creationId xmlns:p14="http://schemas.microsoft.com/office/powerpoint/2010/main" val="3867821052"/>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79632" y="1309202"/>
            <a:ext cx="245900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bauble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51474" y="4248940"/>
            <a:ext cx="680481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bauble is a small, cheap ornament or piece of jewellery, normally hung on a Christmas tree.</a:t>
            </a:r>
            <a:endParaRPr sz="3600" dirty="0">
              <a:latin typeface="Gill Sans MT" panose="020B0502020104020203" pitchFamily="34" charset="77"/>
            </a:endParaRPr>
          </a:p>
        </p:txBody>
      </p:sp>
      <p:sp>
        <p:nvSpPr>
          <p:cNvPr id="155" name="The was a tear in Freddie’s new school jumper."/>
          <p:cNvSpPr txBox="1"/>
          <p:nvPr/>
        </p:nvSpPr>
        <p:spPr>
          <a:xfrm>
            <a:off x="0" y="667263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b="1" dirty="0">
                <a:latin typeface="Gill Sans MT" panose="020B0502020104020203" pitchFamily="34" charset="77"/>
              </a:rPr>
              <a:t>Baubles</a:t>
            </a:r>
            <a:r>
              <a:rPr lang="en-GB" sz="4000" dirty="0">
                <a:latin typeface="Gill Sans MT" panose="020B0502020104020203" pitchFamily="34" charset="77"/>
              </a:rPr>
              <a:t> of every colour were on the tree.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bau-ble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5112" y="7748437"/>
          <a:ext cx="12999688" cy="1804446"/>
        </p:xfrm>
        <a:graphic>
          <a:graphicData uri="http://schemas.openxmlformats.org/drawingml/2006/table">
            <a:tbl>
              <a:tblPr firstRow="1" bandRow="1">
                <a:tableStyleId>{5940675A-B579-460E-94D1-54222C63F5DA}</a:tableStyleId>
              </a:tblPr>
              <a:tblGrid>
                <a:gridCol w="3249922">
                  <a:extLst>
                    <a:ext uri="{9D8B030D-6E8A-4147-A177-3AD203B41FA5}">
                      <a16:colId xmlns:a16="http://schemas.microsoft.com/office/drawing/2014/main" val="1062734036"/>
                    </a:ext>
                  </a:extLst>
                </a:gridCol>
                <a:gridCol w="3249922">
                  <a:extLst>
                    <a:ext uri="{9D8B030D-6E8A-4147-A177-3AD203B41FA5}">
                      <a16:colId xmlns:a16="http://schemas.microsoft.com/office/drawing/2014/main" val="2844254734"/>
                    </a:ext>
                  </a:extLst>
                </a:gridCol>
                <a:gridCol w="3249922">
                  <a:extLst>
                    <a:ext uri="{9D8B030D-6E8A-4147-A177-3AD203B41FA5}">
                      <a16:colId xmlns:a16="http://schemas.microsoft.com/office/drawing/2014/main" val="2209242225"/>
                    </a:ext>
                  </a:extLst>
                </a:gridCol>
                <a:gridCol w="3249922">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ornament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toy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decoration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pic>
        <p:nvPicPr>
          <p:cNvPr id="4" name="Picture 3" descr="Icon&#10;&#10;Description automatically generated">
            <a:extLst>
              <a:ext uri="{FF2B5EF4-FFF2-40B4-BE49-F238E27FC236}">
                <a16:creationId xmlns:a16="http://schemas.microsoft.com/office/drawing/2014/main" id="{9F577307-DDC8-C346-958E-FD31416710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9917" y="2971100"/>
            <a:ext cx="3406293" cy="3406293"/>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12033</TotalTime>
  <Words>1203</Words>
  <Application>Microsoft Macintosh PowerPoint</Application>
  <PresentationFormat>Custom</PresentationFormat>
  <Paragraphs>320</Paragraphs>
  <Slides>25</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316</cp:revision>
  <dcterms:modified xsi:type="dcterms:W3CDTF">2025-12-03T08:52:34Z</dcterms:modified>
</cp:coreProperties>
</file>